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3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6" r:id="rId11"/>
  </p:sldIdLst>
  <p:sldSz cx="18288000" cy="10287000"/>
  <p:notesSz cx="6858000" cy="9144000"/>
  <p:embeddedFontLst>
    <p:embeddedFont>
      <p:font typeface="Poppins" panose="00000500000000000000" pitchFamily="2" charset="0"/>
      <p:regular r:id="rId12"/>
      <p:bold r:id="rId13"/>
      <p:italic r:id="rId14"/>
      <p:boldItalic r:id="rId15"/>
    </p:embeddedFont>
    <p:embeddedFont>
      <p:font typeface="Poppins Bold" panose="00000800000000000000" pitchFamily="2" charset="0"/>
      <p:regular r:id="rId16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09353A-3286-B26E-F5BD-C3199D74851B}" v="93" dt="2025-09-05T09:31:02.486"/>
    <p1510:client id="{DB6011B9-D21B-D825-CC77-A526CFC26AF2}" v="23" dt="2025-09-05T11:39:04.6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26" autoAdjust="0"/>
  </p:normalViewPr>
  <p:slideViewPr>
    <p:cSldViewPr>
      <p:cViewPr varScale="1">
        <p:scale>
          <a:sx n="59" d="100"/>
          <a:sy n="59" d="100"/>
        </p:scale>
        <p:origin x="600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9309353A-3286-B26E-F5BD-C3199D74851B}"/>
    <pc:docChg chg="modSld">
      <pc:chgData name="Guest User" userId="" providerId="Windows Live" clId="Web-{9309353A-3286-B26E-F5BD-C3199D74851B}" dt="2025-09-05T09:31:02.486" v="47" actId="20577"/>
      <pc:docMkLst>
        <pc:docMk/>
      </pc:docMkLst>
      <pc:sldChg chg="modSp">
        <pc:chgData name="Guest User" userId="" providerId="Windows Live" clId="Web-{9309353A-3286-B26E-F5BD-C3199D74851B}" dt="2025-09-05T09:23:51.687" v="8" actId="20577"/>
        <pc:sldMkLst>
          <pc:docMk/>
          <pc:sldMk cId="0" sldId="256"/>
        </pc:sldMkLst>
        <pc:spChg chg="mod">
          <ac:chgData name="Guest User" userId="" providerId="Windows Live" clId="Web-{9309353A-3286-B26E-F5BD-C3199D74851B}" dt="2025-09-05T09:23:51.687" v="8" actId="20577"/>
          <ac:spMkLst>
            <pc:docMk/>
            <pc:sldMk cId="0" sldId="256"/>
            <ac:spMk id="68" creationId="{00000000-0000-0000-0000-000000000000}"/>
          </ac:spMkLst>
        </pc:spChg>
      </pc:sldChg>
      <pc:sldChg chg="modSp">
        <pc:chgData name="Guest User" userId="" providerId="Windows Live" clId="Web-{9309353A-3286-B26E-F5BD-C3199D74851B}" dt="2025-09-05T09:27:57.338" v="9" actId="1076"/>
        <pc:sldMkLst>
          <pc:docMk/>
          <pc:sldMk cId="0" sldId="263"/>
        </pc:sldMkLst>
        <pc:grpChg chg="mod">
          <ac:chgData name="Guest User" userId="" providerId="Windows Live" clId="Web-{9309353A-3286-B26E-F5BD-C3199D74851B}" dt="2025-09-05T09:27:57.338" v="9" actId="1076"/>
          <ac:grpSpMkLst>
            <pc:docMk/>
            <pc:sldMk cId="0" sldId="263"/>
            <ac:grpSpMk id="10" creationId="{00000000-0000-0000-0000-000000000000}"/>
          </ac:grpSpMkLst>
        </pc:grpChg>
      </pc:sldChg>
      <pc:sldChg chg="modSp">
        <pc:chgData name="Guest User" userId="" providerId="Windows Live" clId="Web-{9309353A-3286-B26E-F5BD-C3199D74851B}" dt="2025-09-05T09:31:02.486" v="47" actId="20577"/>
        <pc:sldMkLst>
          <pc:docMk/>
          <pc:sldMk cId="0" sldId="264"/>
        </pc:sldMkLst>
        <pc:spChg chg="mod">
          <ac:chgData name="Guest User" userId="" providerId="Windows Live" clId="Web-{9309353A-3286-B26E-F5BD-C3199D74851B}" dt="2025-09-05T09:31:02.486" v="47" actId="20577"/>
          <ac:spMkLst>
            <pc:docMk/>
            <pc:sldMk cId="0" sldId="264"/>
            <ac:spMk id="27" creationId="{2916F422-CF79-AE26-6F1A-E64199B713E4}"/>
          </ac:spMkLst>
        </pc:spChg>
      </pc:sldChg>
    </pc:docChg>
  </pc:docChgLst>
  <pc:docChgLst>
    <pc:chgData name="Guest User" providerId="Windows Live" clId="Web-{DB6011B9-D21B-D825-CC77-A526CFC26AF2}"/>
    <pc:docChg chg="modSld">
      <pc:chgData name="Guest User" userId="" providerId="Windows Live" clId="Web-{DB6011B9-D21B-D825-CC77-A526CFC26AF2}" dt="2025-09-05T11:39:04.611" v="20" actId="20577"/>
      <pc:docMkLst>
        <pc:docMk/>
      </pc:docMkLst>
      <pc:sldChg chg="modSp">
        <pc:chgData name="Guest User" userId="" providerId="Windows Live" clId="Web-{DB6011B9-D21B-D825-CC77-A526CFC26AF2}" dt="2025-09-05T11:39:04.611" v="20" actId="20577"/>
        <pc:sldMkLst>
          <pc:docMk/>
          <pc:sldMk cId="0" sldId="263"/>
        </pc:sldMkLst>
        <pc:spChg chg="mod">
          <ac:chgData name="Guest User" userId="" providerId="Windows Live" clId="Web-{DB6011B9-D21B-D825-CC77-A526CFC26AF2}" dt="2025-09-05T11:39:04.611" v="20" actId="20577"/>
          <ac:spMkLst>
            <pc:docMk/>
            <pc:sldMk cId="0" sldId="263"/>
            <ac:spMk id="3" creationId="{00000000-0000-0000-0000-000000000000}"/>
          </ac:spMkLst>
        </pc:spChg>
      </pc:sldChg>
      <pc:sldChg chg="addSp modSp">
        <pc:chgData name="Guest User" userId="" providerId="Windows Live" clId="Web-{DB6011B9-D21B-D825-CC77-A526CFC26AF2}" dt="2025-09-05T11:38:22.328" v="15" actId="1076"/>
        <pc:sldMkLst>
          <pc:docMk/>
          <pc:sldMk cId="0" sldId="264"/>
        </pc:sldMkLst>
        <pc:spChg chg="mod">
          <ac:chgData name="Guest User" userId="" providerId="Windows Live" clId="Web-{DB6011B9-D21B-D825-CC77-A526CFC26AF2}" dt="2025-09-05T11:38:19.391" v="14" actId="1076"/>
          <ac:spMkLst>
            <pc:docMk/>
            <pc:sldMk cId="0" sldId="264"/>
            <ac:spMk id="27" creationId="{2916F422-CF79-AE26-6F1A-E64199B713E4}"/>
          </ac:spMkLst>
        </pc:spChg>
        <pc:picChg chg="add mod">
          <ac:chgData name="Guest User" userId="" providerId="Windows Live" clId="Web-{DB6011B9-D21B-D825-CC77-A526CFC26AF2}" dt="2025-09-05T11:38:22.328" v="15" actId="1076"/>
          <ac:picMkLst>
            <pc:docMk/>
            <pc:sldMk cId="0" sldId="264"/>
            <ac:picMk id="3" creationId="{149D0666-C22E-4CC9-4150-03D82B5B81EC}"/>
          </ac:picMkLst>
        </pc:picChg>
      </pc:sldChg>
    </pc:docChg>
  </pc:docChgLst>
  <pc:docChgLst>
    <pc:chgData name="Shraddha Repale" userId="2caf05a6c5d8d7c2" providerId="LiveId" clId="{7C2C41B4-5643-422E-A48B-63206FD65D81}"/>
    <pc:docChg chg="custSel modSld">
      <pc:chgData name="Shraddha Repale" userId="2caf05a6c5d8d7c2" providerId="LiveId" clId="{7C2C41B4-5643-422E-A48B-63206FD65D81}" dt="2025-09-02T11:14:38.240" v="95" actId="255"/>
      <pc:docMkLst>
        <pc:docMk/>
      </pc:docMkLst>
      <pc:sldChg chg="modSp mod">
        <pc:chgData name="Shraddha Repale" userId="2caf05a6c5d8d7c2" providerId="LiveId" clId="{7C2C41B4-5643-422E-A48B-63206FD65D81}" dt="2025-09-02T11:14:38.240" v="95" actId="255"/>
        <pc:sldMkLst>
          <pc:docMk/>
          <pc:sldMk cId="0" sldId="256"/>
        </pc:sldMkLst>
        <pc:spChg chg="mod">
          <ac:chgData name="Shraddha Repale" userId="2caf05a6c5d8d7c2" providerId="LiveId" clId="{7C2C41B4-5643-422E-A48B-63206FD65D81}" dt="2025-09-02T11:14:38.240" v="95" actId="255"/>
          <ac:spMkLst>
            <pc:docMk/>
            <pc:sldMk cId="0" sldId="256"/>
            <ac:spMk id="69" creationId="{00000000-0000-0000-0000-000000000000}"/>
          </ac:spMkLst>
        </pc:spChg>
        <pc:grpChg chg="mod">
          <ac:chgData name="Shraddha Repale" userId="2caf05a6c5d8d7c2" providerId="LiveId" clId="{7C2C41B4-5643-422E-A48B-63206FD65D81}" dt="2025-09-02T11:13:29.138" v="0" actId="1076"/>
          <ac:grpSpMkLst>
            <pc:docMk/>
            <pc:sldMk cId="0" sldId="256"/>
            <ac:grpSpMk id="44" creationId="{00000000-0000-0000-0000-000000000000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4A591-D000-6DA1-12B0-A90410526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4CD4FD-32C8-02A8-B3BC-C0CECF436F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229AA-94DF-1D52-838E-1224FD320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4A6B5C-BF3A-CF5C-3ECE-C8DF061B7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3EE60-3739-404E-FE8B-3AB72F299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127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F68EE-716D-4AB8-D8C5-DCDD1446E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52DA18-C069-D736-7EAE-20A14ABA37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83A8F5-9409-7E7E-ECEA-1985E53E2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EDA9A-C33C-91F0-0CA6-3A64B42FF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40889-2FED-4AE1-C8A6-C8D1DCF99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746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7EFED3-56E9-438E-9897-17B720C20E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A9FB6E-DA1A-39B7-EE47-82E9277E3F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8649A-C6B2-FCF5-BA0A-03216E8C2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CAAFB-05EA-2E60-1F3C-8706D6C51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A31C9-404E-8653-0CEF-42BE513D3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20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49685-9CF5-6BA5-9293-DD0CC3997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BC6F6-63B9-71C9-815A-5BE7E8727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AE09A-39E3-6D39-E9D2-96ED5F471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709E0-BF18-F8DC-0A12-BCB50EEDC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255D7-63CD-E325-EC04-5FCF1F9F5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213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38B28-50BB-E97B-8EF4-D3B646E82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F1E6C2-34B5-31FD-11FF-B7C2878B0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7272C-66CF-73C6-1020-5D1E934FF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DFFC7-2A51-D578-049B-7FF0A0586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BB674-87E4-167D-28A5-D790A0BAE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705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C4F1B-70A8-378A-A756-14395C584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1F1ED-E9D0-CA49-EFE0-5632C360A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C90D1D-7D03-4D81-9194-72DD9311D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5DE983-F48B-9F0F-3252-25B0D64B4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66568A-BD34-2B4D-6AE8-7E49CFC54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EB51F-5BDA-A4B3-2B84-AAAAA3B1C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78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2A48F-ED1F-0583-E86A-FCB7A86C9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F4865-7FD5-D633-7F28-1E139B4B9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38B1CA-F91A-17E2-0F87-D259E6DC1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47A888-B44D-41E5-1669-34C630BAB1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7696BC-3237-9152-6649-D30857015F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B76ED5-2603-955A-1EF6-4ED150495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65F0AA-9D86-8CE6-2850-D554401A5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72F54A-2EC7-3F51-7F31-C25084A0C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052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F2ADC-4D57-1259-2F05-9A20566FD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01D6B7-5AE7-81FE-AD85-46459FD8C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D16DFF-6925-FF4B-FDA2-26BEE21F3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A21261-5578-5783-384A-C103378BC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277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A42A22-87C9-1957-BF88-E404BBF6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AA26B2-C002-14AE-9909-280AB867C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E710DA-A4D3-128A-8A58-BF8205496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245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0BF28-F45C-D2B0-D4CD-19F8DC876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ED18A-61FD-A0BC-FB1F-6B0906446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DFFCD3-3E08-FDD3-30E3-4F04431714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B7A30E-BC5F-1CD9-EA32-6CCFE6D20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B7D917-C911-6024-73B5-3161FDE96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3D77EB-8B03-B157-F7FD-C2B89EE3D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06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A1E12-7962-7777-8B76-B2A91AB7A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947E81-1988-08F0-E4F0-D678CEED8E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2FCE13-24FD-403F-9030-60F4AC99F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8C555C-CB08-7D86-5709-724CBCB9B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93C08-9F82-474A-432F-19B9741E0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56D13F-816A-283B-1E44-4CE253932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916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A8DAF6-046B-FF36-34A2-78812AC35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A79E75-087A-7F40-BF54-A6D516BE5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14E9E-9EE4-5684-05E3-3CED981FE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1068C-8F50-2DE3-86D8-4ED39C8E86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0458D-D55A-3FF9-7ED0-93C1E80D0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778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496655">
            <a:off x="683116" y="-4272100"/>
            <a:ext cx="4980749" cy="17140120"/>
            <a:chOff x="0" y="0"/>
            <a:chExt cx="1311802" cy="45142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1802" cy="4514271"/>
            </a:xfrm>
            <a:custGeom>
              <a:avLst/>
              <a:gdLst/>
              <a:ahLst/>
              <a:cxnLst/>
              <a:rect l="l" t="t" r="r" b="b"/>
              <a:pathLst>
                <a:path w="1311802" h="4514271">
                  <a:moveTo>
                    <a:pt x="0" y="0"/>
                  </a:moveTo>
                  <a:lnTo>
                    <a:pt x="1311802" y="0"/>
                  </a:lnTo>
                  <a:lnTo>
                    <a:pt x="1311802" y="4514271"/>
                  </a:lnTo>
                  <a:lnTo>
                    <a:pt x="0" y="4514271"/>
                  </a:lnTo>
                  <a:close/>
                </a:path>
              </a:pathLst>
            </a:custGeom>
            <a:gradFill rotWithShape="1">
              <a:gsLst>
                <a:gs pos="0">
                  <a:srgbClr val="020D47">
                    <a:alpha val="0"/>
                  </a:srgbClr>
                </a:gs>
                <a:gs pos="33333">
                  <a:srgbClr val="010B3D">
                    <a:alpha val="43000"/>
                  </a:srgbClr>
                </a:gs>
                <a:gs pos="66667">
                  <a:srgbClr val="010933">
                    <a:alpha val="43000"/>
                  </a:srgbClr>
                </a:gs>
                <a:gs pos="100000">
                  <a:srgbClr val="01020D">
                    <a:alpha val="43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11802" cy="4552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9144000" y="-2057400"/>
            <a:ext cx="4104513" cy="4114800"/>
          </a:xfrm>
          <a:custGeom>
            <a:avLst/>
            <a:gdLst/>
            <a:ahLst/>
            <a:cxnLst/>
            <a:rect l="l" t="t" r="r" b="b"/>
            <a:pathLst>
              <a:path w="4104513" h="4114800">
                <a:moveTo>
                  <a:pt x="4104513" y="0"/>
                </a:moveTo>
                <a:lnTo>
                  <a:pt x="0" y="0"/>
                </a:lnTo>
                <a:lnTo>
                  <a:pt x="0" y="4114800"/>
                </a:lnTo>
                <a:lnTo>
                  <a:pt x="4104513" y="4114800"/>
                </a:lnTo>
                <a:lnTo>
                  <a:pt x="4104513" y="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2952733">
            <a:off x="1706953" y="6026295"/>
            <a:ext cx="18280190" cy="8379806"/>
            <a:chOff x="0" y="0"/>
            <a:chExt cx="1523748" cy="698500"/>
          </a:xfrm>
        </p:grpSpPr>
        <p:sp>
          <p:nvSpPr>
            <p:cNvPr id="7" name="Freeform 7"/>
            <p:cNvSpPr/>
            <p:nvPr/>
          </p:nvSpPr>
          <p:spPr>
            <a:xfrm>
              <a:off x="4798" y="0"/>
              <a:ext cx="1514152" cy="698500"/>
            </a:xfrm>
            <a:custGeom>
              <a:avLst/>
              <a:gdLst/>
              <a:ahLst/>
              <a:cxnLst/>
              <a:rect l="l" t="t" r="r" b="b"/>
              <a:pathLst>
                <a:path w="1514152" h="698500">
                  <a:moveTo>
                    <a:pt x="1506384" y="370848"/>
                  </a:moveTo>
                  <a:lnTo>
                    <a:pt x="1328316" y="676902"/>
                  </a:lnTo>
                  <a:cubicBezTo>
                    <a:pt x="1320536" y="690274"/>
                    <a:pt x="1306233" y="698500"/>
                    <a:pt x="1290763" y="698500"/>
                  </a:cubicBezTo>
                  <a:lnTo>
                    <a:pt x="223389" y="698500"/>
                  </a:lnTo>
                  <a:cubicBezTo>
                    <a:pt x="207919" y="698500"/>
                    <a:pt x="193616" y="690274"/>
                    <a:pt x="185836" y="676902"/>
                  </a:cubicBezTo>
                  <a:lnTo>
                    <a:pt x="7768" y="370848"/>
                  </a:lnTo>
                  <a:cubicBezTo>
                    <a:pt x="0" y="357497"/>
                    <a:pt x="0" y="341003"/>
                    <a:pt x="7768" y="327652"/>
                  </a:cubicBezTo>
                  <a:lnTo>
                    <a:pt x="185836" y="21598"/>
                  </a:lnTo>
                  <a:cubicBezTo>
                    <a:pt x="193616" y="8226"/>
                    <a:pt x="207919" y="0"/>
                    <a:pt x="223389" y="0"/>
                  </a:cubicBezTo>
                  <a:lnTo>
                    <a:pt x="1290763" y="0"/>
                  </a:lnTo>
                  <a:cubicBezTo>
                    <a:pt x="1306233" y="0"/>
                    <a:pt x="1320536" y="8226"/>
                    <a:pt x="1328316" y="21598"/>
                  </a:cubicBezTo>
                  <a:lnTo>
                    <a:pt x="1506384" y="327652"/>
                  </a:lnTo>
                  <a:cubicBezTo>
                    <a:pt x="1514152" y="341003"/>
                    <a:pt x="1514152" y="357497"/>
                    <a:pt x="1506384" y="370848"/>
                  </a:cubicBezTo>
                  <a:close/>
                </a:path>
              </a:pathLst>
            </a:custGeom>
            <a:gradFill rotWithShape="1">
              <a:gsLst>
                <a:gs pos="0">
                  <a:srgbClr val="F5D60A">
                    <a:alpha val="100000"/>
                  </a:srgbClr>
                </a:gs>
                <a:gs pos="100000">
                  <a:srgbClr val="8372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114300" y="-38100"/>
              <a:ext cx="1295148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2952733">
            <a:off x="4470893" y="6289538"/>
            <a:ext cx="14073358" cy="6451356"/>
            <a:chOff x="0" y="0"/>
            <a:chExt cx="1523748" cy="698500"/>
          </a:xfrm>
        </p:grpSpPr>
        <p:sp>
          <p:nvSpPr>
            <p:cNvPr id="10" name="Freeform 10"/>
            <p:cNvSpPr/>
            <p:nvPr/>
          </p:nvSpPr>
          <p:spPr>
            <a:xfrm>
              <a:off x="6232" y="0"/>
              <a:ext cx="1511283" cy="698500"/>
            </a:xfrm>
            <a:custGeom>
              <a:avLst/>
              <a:gdLst/>
              <a:ahLst/>
              <a:cxnLst/>
              <a:rect l="l" t="t" r="r" b="b"/>
              <a:pathLst>
                <a:path w="1511283" h="698500">
                  <a:moveTo>
                    <a:pt x="1501194" y="377304"/>
                  </a:moveTo>
                  <a:lnTo>
                    <a:pt x="1330638" y="670446"/>
                  </a:lnTo>
                  <a:cubicBezTo>
                    <a:pt x="1320533" y="687815"/>
                    <a:pt x="1301954" y="698500"/>
                    <a:pt x="1281860" y="698500"/>
                  </a:cubicBezTo>
                  <a:lnTo>
                    <a:pt x="229425" y="698500"/>
                  </a:lnTo>
                  <a:cubicBezTo>
                    <a:pt x="209330" y="698500"/>
                    <a:pt x="190751" y="687815"/>
                    <a:pt x="180646" y="670446"/>
                  </a:cubicBezTo>
                  <a:lnTo>
                    <a:pt x="10090" y="377304"/>
                  </a:lnTo>
                  <a:cubicBezTo>
                    <a:pt x="0" y="359962"/>
                    <a:pt x="0" y="338538"/>
                    <a:pt x="10090" y="321196"/>
                  </a:cubicBezTo>
                  <a:lnTo>
                    <a:pt x="180646" y="28054"/>
                  </a:lnTo>
                  <a:cubicBezTo>
                    <a:pt x="190751" y="10685"/>
                    <a:pt x="209330" y="0"/>
                    <a:pt x="229425" y="0"/>
                  </a:cubicBezTo>
                  <a:lnTo>
                    <a:pt x="1281860" y="0"/>
                  </a:lnTo>
                  <a:cubicBezTo>
                    <a:pt x="1301954" y="0"/>
                    <a:pt x="1320533" y="10685"/>
                    <a:pt x="1330638" y="28054"/>
                  </a:cubicBezTo>
                  <a:lnTo>
                    <a:pt x="1501194" y="321196"/>
                  </a:lnTo>
                  <a:cubicBezTo>
                    <a:pt x="1511284" y="338538"/>
                    <a:pt x="1511284" y="359962"/>
                    <a:pt x="1501194" y="377304"/>
                  </a:cubicBezTo>
                  <a:close/>
                </a:path>
              </a:pathLst>
            </a:custGeom>
            <a:gradFill rotWithShape="1">
              <a:gsLst>
                <a:gs pos="0">
                  <a:srgbClr val="020D47">
                    <a:alpha val="100000"/>
                  </a:srgbClr>
                </a:gs>
                <a:gs pos="100000">
                  <a:srgbClr val="020D4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114300" y="-38100"/>
              <a:ext cx="1295148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2768637">
            <a:off x="6952177" y="1888821"/>
            <a:ext cx="11500734" cy="7808097"/>
            <a:chOff x="0" y="0"/>
            <a:chExt cx="1523748" cy="698500"/>
          </a:xfrm>
        </p:grpSpPr>
        <p:sp>
          <p:nvSpPr>
            <p:cNvPr id="13" name="Freeform 13"/>
            <p:cNvSpPr/>
            <p:nvPr/>
          </p:nvSpPr>
          <p:spPr>
            <a:xfrm>
              <a:off x="5150" y="0"/>
              <a:ext cx="1513449" cy="698500"/>
            </a:xfrm>
            <a:custGeom>
              <a:avLst/>
              <a:gdLst/>
              <a:ahLst/>
              <a:cxnLst/>
              <a:rect l="l" t="t" r="r" b="b"/>
              <a:pathLst>
                <a:path w="1513449" h="698500">
                  <a:moveTo>
                    <a:pt x="1505112" y="372429"/>
                  </a:moveTo>
                  <a:lnTo>
                    <a:pt x="1328884" y="675321"/>
                  </a:lnTo>
                  <a:cubicBezTo>
                    <a:pt x="1320535" y="689672"/>
                    <a:pt x="1305184" y="698500"/>
                    <a:pt x="1288581" y="698500"/>
                  </a:cubicBezTo>
                  <a:lnTo>
                    <a:pt x="224867" y="698500"/>
                  </a:lnTo>
                  <a:cubicBezTo>
                    <a:pt x="208264" y="698500"/>
                    <a:pt x="192913" y="689672"/>
                    <a:pt x="184564" y="675321"/>
                  </a:cubicBezTo>
                  <a:lnTo>
                    <a:pt x="8336" y="372429"/>
                  </a:lnTo>
                  <a:cubicBezTo>
                    <a:pt x="0" y="358101"/>
                    <a:pt x="0" y="340399"/>
                    <a:pt x="8336" y="326071"/>
                  </a:cubicBezTo>
                  <a:lnTo>
                    <a:pt x="184564" y="23179"/>
                  </a:lnTo>
                  <a:cubicBezTo>
                    <a:pt x="192913" y="8828"/>
                    <a:pt x="208264" y="0"/>
                    <a:pt x="224867" y="0"/>
                  </a:cubicBezTo>
                  <a:lnTo>
                    <a:pt x="1288581" y="0"/>
                  </a:lnTo>
                  <a:cubicBezTo>
                    <a:pt x="1305184" y="0"/>
                    <a:pt x="1320535" y="8828"/>
                    <a:pt x="1328884" y="23179"/>
                  </a:cubicBezTo>
                  <a:lnTo>
                    <a:pt x="1505112" y="326071"/>
                  </a:lnTo>
                  <a:cubicBezTo>
                    <a:pt x="1513449" y="340399"/>
                    <a:pt x="1513449" y="358101"/>
                    <a:pt x="1505112" y="372429"/>
                  </a:cubicBezTo>
                  <a:close/>
                </a:path>
              </a:pathLst>
            </a:custGeom>
            <a:gradFill rotWithShape="1">
              <a:gsLst>
                <a:gs pos="0">
                  <a:srgbClr val="F5D60A">
                    <a:alpha val="100000"/>
                  </a:srgbClr>
                </a:gs>
                <a:gs pos="100000">
                  <a:srgbClr val="A18C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114300" y="-38100"/>
              <a:ext cx="1295148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8287842" y="3715864"/>
            <a:ext cx="5118412" cy="5118412"/>
          </a:xfrm>
          <a:custGeom>
            <a:avLst/>
            <a:gdLst/>
            <a:ahLst/>
            <a:cxnLst/>
            <a:rect l="l" t="t" r="r" b="b"/>
            <a:pathLst>
              <a:path w="5118412" h="5118412">
                <a:moveTo>
                  <a:pt x="0" y="0"/>
                </a:moveTo>
                <a:lnTo>
                  <a:pt x="5118411" y="0"/>
                </a:lnTo>
                <a:lnTo>
                  <a:pt x="5118411" y="5118412"/>
                </a:lnTo>
                <a:lnTo>
                  <a:pt x="0" y="5118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8869938" y="4297960"/>
            <a:ext cx="3954220" cy="3954220"/>
            <a:chOff x="0" y="0"/>
            <a:chExt cx="6350889" cy="6350889"/>
          </a:xfrm>
        </p:grpSpPr>
        <p:sp>
          <p:nvSpPr>
            <p:cNvPr id="19" name="Freeform 19"/>
            <p:cNvSpPr/>
            <p:nvPr/>
          </p:nvSpPr>
          <p:spPr>
            <a:xfrm>
              <a:off x="63500" y="63500"/>
              <a:ext cx="6223889" cy="6223762"/>
            </a:xfrm>
            <a:custGeom>
              <a:avLst/>
              <a:gdLst/>
              <a:ahLst/>
              <a:cxnLst/>
              <a:rect l="l" t="t" r="r" b="b"/>
              <a:pathLst>
                <a:path w="6223889" h="6223762">
                  <a:moveTo>
                    <a:pt x="6223889" y="3111881"/>
                  </a:moveTo>
                  <a:cubicBezTo>
                    <a:pt x="6223889" y="4830572"/>
                    <a:pt x="4830572" y="6223762"/>
                    <a:pt x="3112008" y="6223762"/>
                  </a:cubicBezTo>
                  <a:cubicBezTo>
                    <a:pt x="1393444" y="6223762"/>
                    <a:pt x="0" y="4830572"/>
                    <a:pt x="0" y="3111881"/>
                  </a:cubicBezTo>
                  <a:cubicBezTo>
                    <a:pt x="0" y="1393190"/>
                    <a:pt x="1393317" y="0"/>
                    <a:pt x="3111881" y="0"/>
                  </a:cubicBezTo>
                  <a:cubicBezTo>
                    <a:pt x="4830445" y="0"/>
                    <a:pt x="6223889" y="1393317"/>
                    <a:pt x="6223889" y="3111881"/>
                  </a:cubicBezTo>
                  <a:close/>
                </a:path>
              </a:pathLst>
            </a:custGeom>
            <a:blipFill>
              <a:blip r:embed="rId6"/>
              <a:stretch>
                <a:fillRect l="-28583" r="-28583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6350889" cy="6350762"/>
            </a:xfrm>
            <a:custGeom>
              <a:avLst/>
              <a:gdLst/>
              <a:ahLst/>
              <a:cxnLst/>
              <a:rect l="l" t="t" r="r" b="b"/>
              <a:pathLst>
                <a:path w="6350889" h="6350762">
                  <a:moveTo>
                    <a:pt x="6350889" y="3175381"/>
                  </a:moveTo>
                  <a:cubicBezTo>
                    <a:pt x="6350889" y="4023614"/>
                    <a:pt x="6020562" y="4821047"/>
                    <a:pt x="5420868" y="5420741"/>
                  </a:cubicBezTo>
                  <a:cubicBezTo>
                    <a:pt x="4821174" y="6020436"/>
                    <a:pt x="4023741" y="6350762"/>
                    <a:pt x="3175508" y="6350762"/>
                  </a:cubicBezTo>
                  <a:cubicBezTo>
                    <a:pt x="2327275" y="6350762"/>
                    <a:pt x="1529842" y="6020435"/>
                    <a:pt x="930148" y="5420741"/>
                  </a:cubicBezTo>
                  <a:cubicBezTo>
                    <a:pt x="330327" y="4821047"/>
                    <a:pt x="0" y="4023614"/>
                    <a:pt x="0" y="3175381"/>
                  </a:cubicBezTo>
                  <a:cubicBezTo>
                    <a:pt x="0" y="2327148"/>
                    <a:pt x="330327" y="1529715"/>
                    <a:pt x="930021" y="930021"/>
                  </a:cubicBezTo>
                  <a:cubicBezTo>
                    <a:pt x="1529715" y="330327"/>
                    <a:pt x="2327275" y="0"/>
                    <a:pt x="3175381" y="0"/>
                  </a:cubicBezTo>
                  <a:cubicBezTo>
                    <a:pt x="4023614" y="0"/>
                    <a:pt x="4821047" y="330327"/>
                    <a:pt x="5420741" y="930021"/>
                  </a:cubicBezTo>
                  <a:cubicBezTo>
                    <a:pt x="6020562" y="1529842"/>
                    <a:pt x="6350889" y="2327275"/>
                    <a:pt x="6350889" y="3175381"/>
                  </a:cubicBezTo>
                  <a:close/>
                </a:path>
              </a:pathLst>
            </a:custGeom>
            <a:blipFill>
              <a:blip r:embed="rId7"/>
              <a:stretch>
                <a:fillRect l="-30" r="-30"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 rot="2496655">
            <a:off x="5540325" y="7200316"/>
            <a:ext cx="104401" cy="4150774"/>
            <a:chOff x="0" y="0"/>
            <a:chExt cx="27497" cy="109320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7497" cy="1093208"/>
            </a:xfrm>
            <a:custGeom>
              <a:avLst/>
              <a:gdLst/>
              <a:ahLst/>
              <a:cxnLst/>
              <a:rect l="l" t="t" r="r" b="b"/>
              <a:pathLst>
                <a:path w="27497" h="1093208">
                  <a:moveTo>
                    <a:pt x="0" y="0"/>
                  </a:moveTo>
                  <a:lnTo>
                    <a:pt x="27497" y="0"/>
                  </a:lnTo>
                  <a:lnTo>
                    <a:pt x="27497" y="1093208"/>
                  </a:lnTo>
                  <a:lnTo>
                    <a:pt x="0" y="1093208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27497" cy="1131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2496655">
            <a:off x="16558745" y="7709077"/>
            <a:ext cx="125446" cy="5656806"/>
            <a:chOff x="0" y="0"/>
            <a:chExt cx="33039" cy="148985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3039" cy="1489858"/>
            </a:xfrm>
            <a:custGeom>
              <a:avLst/>
              <a:gdLst/>
              <a:ahLst/>
              <a:cxnLst/>
              <a:rect l="l" t="t" r="r" b="b"/>
              <a:pathLst>
                <a:path w="33039" h="1489858">
                  <a:moveTo>
                    <a:pt x="0" y="0"/>
                  </a:moveTo>
                  <a:lnTo>
                    <a:pt x="33039" y="0"/>
                  </a:lnTo>
                  <a:lnTo>
                    <a:pt x="33039" y="1489858"/>
                  </a:lnTo>
                  <a:lnTo>
                    <a:pt x="0" y="1489858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33039" cy="1527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8182338">
            <a:off x="11959085" y="-2221161"/>
            <a:ext cx="151226" cy="5241759"/>
            <a:chOff x="0" y="0"/>
            <a:chExt cx="39829" cy="138054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9829" cy="1380546"/>
            </a:xfrm>
            <a:custGeom>
              <a:avLst/>
              <a:gdLst/>
              <a:ahLst/>
              <a:cxnLst/>
              <a:rect l="l" t="t" r="r" b="b"/>
              <a:pathLst>
                <a:path w="39829" h="1380546">
                  <a:moveTo>
                    <a:pt x="0" y="0"/>
                  </a:moveTo>
                  <a:lnTo>
                    <a:pt x="39829" y="0"/>
                  </a:lnTo>
                  <a:lnTo>
                    <a:pt x="39829" y="1380546"/>
                  </a:lnTo>
                  <a:lnTo>
                    <a:pt x="0" y="138054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39829" cy="1418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5400000">
            <a:off x="10313223" y="6951473"/>
            <a:ext cx="143428" cy="6042633"/>
            <a:chOff x="0" y="0"/>
            <a:chExt cx="37775" cy="159147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7775" cy="1591475"/>
            </a:xfrm>
            <a:custGeom>
              <a:avLst/>
              <a:gdLst/>
              <a:ahLst/>
              <a:cxnLst/>
              <a:rect l="l" t="t" r="r" b="b"/>
              <a:pathLst>
                <a:path w="37775" h="1591475">
                  <a:moveTo>
                    <a:pt x="0" y="0"/>
                  </a:moveTo>
                  <a:lnTo>
                    <a:pt x="37775" y="0"/>
                  </a:lnTo>
                  <a:lnTo>
                    <a:pt x="37775" y="1591475"/>
                  </a:lnTo>
                  <a:lnTo>
                    <a:pt x="0" y="1591475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37775" cy="1629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 rot="-2811459">
            <a:off x="6899522" y="6991161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5" y="0"/>
                </a:lnTo>
                <a:lnTo>
                  <a:pt x="1248105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 rot="-2935178">
            <a:off x="9140217" y="2620780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4" y="0"/>
                </a:lnTo>
                <a:lnTo>
                  <a:pt x="1248104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 rot="-2935178">
            <a:off x="17422526" y="8810592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5" y="0"/>
                </a:lnTo>
                <a:lnTo>
                  <a:pt x="1248105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3636328" y="9852373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5" y="0"/>
                </a:lnTo>
                <a:lnTo>
                  <a:pt x="1248105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 flipV="1">
            <a:off x="-1215091" y="8158798"/>
            <a:ext cx="4104513" cy="4114800"/>
          </a:xfrm>
          <a:custGeom>
            <a:avLst/>
            <a:gdLst/>
            <a:ahLst/>
            <a:cxnLst/>
            <a:rect l="l" t="t" r="r" b="b"/>
            <a:pathLst>
              <a:path w="4104513" h="4114800">
                <a:moveTo>
                  <a:pt x="0" y="4114800"/>
                </a:moveTo>
                <a:lnTo>
                  <a:pt x="4104513" y="4114800"/>
                </a:lnTo>
                <a:lnTo>
                  <a:pt x="4104513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9429918" y="704125"/>
            <a:ext cx="1066813" cy="309376"/>
          </a:xfrm>
          <a:custGeom>
            <a:avLst/>
            <a:gdLst/>
            <a:ahLst/>
            <a:cxnLst/>
            <a:rect l="l" t="t" r="r" b="b"/>
            <a:pathLst>
              <a:path w="1066813" h="309376">
                <a:moveTo>
                  <a:pt x="0" y="0"/>
                </a:moveTo>
                <a:lnTo>
                  <a:pt x="1066812" y="0"/>
                </a:lnTo>
                <a:lnTo>
                  <a:pt x="1066812" y="309375"/>
                </a:lnTo>
                <a:lnTo>
                  <a:pt x="0" y="3093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 flipH="1">
            <a:off x="8697457" y="9103612"/>
            <a:ext cx="1066813" cy="309376"/>
          </a:xfrm>
          <a:custGeom>
            <a:avLst/>
            <a:gdLst/>
            <a:ahLst/>
            <a:cxnLst/>
            <a:rect l="l" t="t" r="r" b="b"/>
            <a:pathLst>
              <a:path w="1066813" h="309376">
                <a:moveTo>
                  <a:pt x="1066812" y="0"/>
                </a:moveTo>
                <a:lnTo>
                  <a:pt x="0" y="0"/>
                </a:lnTo>
                <a:lnTo>
                  <a:pt x="0" y="309376"/>
                </a:lnTo>
                <a:lnTo>
                  <a:pt x="1066812" y="309376"/>
                </a:lnTo>
                <a:lnTo>
                  <a:pt x="1066812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40" name="Group 40"/>
          <p:cNvGrpSpPr/>
          <p:nvPr/>
        </p:nvGrpSpPr>
        <p:grpSpPr>
          <a:xfrm>
            <a:off x="-384906" y="5030504"/>
            <a:ext cx="7394661" cy="751036"/>
            <a:chOff x="0" y="0"/>
            <a:chExt cx="1947565" cy="197804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947565" cy="197804"/>
            </a:xfrm>
            <a:custGeom>
              <a:avLst/>
              <a:gdLst/>
              <a:ahLst/>
              <a:cxnLst/>
              <a:rect l="l" t="t" r="r" b="b"/>
              <a:pathLst>
                <a:path w="1947565" h="197804">
                  <a:moveTo>
                    <a:pt x="98902" y="0"/>
                  </a:moveTo>
                  <a:lnTo>
                    <a:pt x="1848663" y="0"/>
                  </a:lnTo>
                  <a:cubicBezTo>
                    <a:pt x="1903285" y="0"/>
                    <a:pt x="1947565" y="44280"/>
                    <a:pt x="1947565" y="98902"/>
                  </a:cubicBezTo>
                  <a:lnTo>
                    <a:pt x="1947565" y="98902"/>
                  </a:lnTo>
                  <a:cubicBezTo>
                    <a:pt x="1947565" y="153524"/>
                    <a:pt x="1903285" y="197804"/>
                    <a:pt x="1848663" y="197804"/>
                  </a:cubicBezTo>
                  <a:lnTo>
                    <a:pt x="98902" y="197804"/>
                  </a:lnTo>
                  <a:cubicBezTo>
                    <a:pt x="44280" y="197804"/>
                    <a:pt x="0" y="153524"/>
                    <a:pt x="0" y="98902"/>
                  </a:cubicBezTo>
                  <a:lnTo>
                    <a:pt x="0" y="98902"/>
                  </a:lnTo>
                  <a:cubicBezTo>
                    <a:pt x="0" y="44280"/>
                    <a:pt x="44280" y="0"/>
                    <a:pt x="98902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1947565" cy="2359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3" name="Freeform 43"/>
          <p:cNvSpPr/>
          <p:nvPr/>
        </p:nvSpPr>
        <p:spPr>
          <a:xfrm>
            <a:off x="734384" y="8762533"/>
            <a:ext cx="434163" cy="434163"/>
          </a:xfrm>
          <a:custGeom>
            <a:avLst/>
            <a:gdLst/>
            <a:ahLst/>
            <a:cxnLst/>
            <a:rect l="l" t="t" r="r" b="b"/>
            <a:pathLst>
              <a:path w="434163" h="434163">
                <a:moveTo>
                  <a:pt x="0" y="0"/>
                </a:moveTo>
                <a:lnTo>
                  <a:pt x="434163" y="0"/>
                </a:lnTo>
                <a:lnTo>
                  <a:pt x="434163" y="434162"/>
                </a:lnTo>
                <a:lnTo>
                  <a:pt x="0" y="4341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44" name="Group 44"/>
          <p:cNvGrpSpPr/>
          <p:nvPr/>
        </p:nvGrpSpPr>
        <p:grpSpPr>
          <a:xfrm>
            <a:off x="935334" y="6430551"/>
            <a:ext cx="4104422" cy="1987326"/>
            <a:chOff x="0" y="0"/>
            <a:chExt cx="1045532" cy="408304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045532" cy="408304"/>
            </a:xfrm>
            <a:custGeom>
              <a:avLst/>
              <a:gdLst/>
              <a:ahLst/>
              <a:cxnLst/>
              <a:rect l="l" t="t" r="r" b="b"/>
              <a:pathLst>
                <a:path w="1045532" h="408304">
                  <a:moveTo>
                    <a:pt x="44855" y="0"/>
                  </a:moveTo>
                  <a:lnTo>
                    <a:pt x="1000677" y="0"/>
                  </a:lnTo>
                  <a:cubicBezTo>
                    <a:pt x="1012573" y="0"/>
                    <a:pt x="1023982" y="4726"/>
                    <a:pt x="1032394" y="13138"/>
                  </a:cubicBezTo>
                  <a:cubicBezTo>
                    <a:pt x="1040806" y="21550"/>
                    <a:pt x="1045532" y="32959"/>
                    <a:pt x="1045532" y="44855"/>
                  </a:cubicBezTo>
                  <a:lnTo>
                    <a:pt x="1045532" y="363449"/>
                  </a:lnTo>
                  <a:cubicBezTo>
                    <a:pt x="1045532" y="375345"/>
                    <a:pt x="1040806" y="386754"/>
                    <a:pt x="1032394" y="395166"/>
                  </a:cubicBezTo>
                  <a:cubicBezTo>
                    <a:pt x="1023982" y="403578"/>
                    <a:pt x="1012573" y="408304"/>
                    <a:pt x="1000677" y="408304"/>
                  </a:cubicBezTo>
                  <a:lnTo>
                    <a:pt x="44855" y="408304"/>
                  </a:lnTo>
                  <a:cubicBezTo>
                    <a:pt x="20082" y="408304"/>
                    <a:pt x="0" y="388221"/>
                    <a:pt x="0" y="363449"/>
                  </a:cubicBezTo>
                  <a:lnTo>
                    <a:pt x="0" y="44855"/>
                  </a:lnTo>
                  <a:cubicBezTo>
                    <a:pt x="0" y="32959"/>
                    <a:pt x="4726" y="21550"/>
                    <a:pt x="13138" y="13138"/>
                  </a:cubicBezTo>
                  <a:cubicBezTo>
                    <a:pt x="21550" y="4726"/>
                    <a:pt x="32959" y="0"/>
                    <a:pt x="448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FFE012"/>
              </a:solidFill>
              <a:prstDash val="solid"/>
              <a:round/>
            </a:ln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1045532" cy="4464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4471190" y="6270422"/>
            <a:ext cx="701878" cy="701878"/>
            <a:chOff x="0" y="0"/>
            <a:chExt cx="812800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8231614" y="3062614"/>
            <a:ext cx="391889" cy="391889"/>
            <a:chOff x="0" y="0"/>
            <a:chExt cx="812800" cy="8128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8357385" y="1668839"/>
            <a:ext cx="680143" cy="680143"/>
            <a:chOff x="0" y="0"/>
            <a:chExt cx="812800" cy="8128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6535143" y="6377610"/>
            <a:ext cx="391889" cy="391889"/>
            <a:chOff x="0" y="0"/>
            <a:chExt cx="812800" cy="81280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5500936" y="7349259"/>
            <a:ext cx="680143" cy="680143"/>
            <a:chOff x="0" y="0"/>
            <a:chExt cx="812800" cy="81280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61" name="TextBox 6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2" name="Freeform 62"/>
          <p:cNvSpPr/>
          <p:nvPr/>
        </p:nvSpPr>
        <p:spPr>
          <a:xfrm>
            <a:off x="470967" y="255320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63" name="TextBox 63"/>
          <p:cNvSpPr txBox="1"/>
          <p:nvPr/>
        </p:nvSpPr>
        <p:spPr>
          <a:xfrm>
            <a:off x="367930" y="3696814"/>
            <a:ext cx="6827984" cy="848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9"/>
              </a:lnSpc>
            </a:pPr>
            <a:r>
              <a:rPr lang="en-US" sz="5796" b="1" spc="-173" dirty="0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    AI in education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-52457" y="1593654"/>
            <a:ext cx="7668757" cy="1956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57"/>
              </a:lnSpc>
              <a:spcBef>
                <a:spcPct val="0"/>
              </a:spcBef>
            </a:pPr>
            <a:r>
              <a:rPr lang="en-US" sz="546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 2-days National Level Hackathon on 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028700" y="5074976"/>
            <a:ext cx="5506443" cy="560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7"/>
              </a:lnSpc>
              <a:spcBef>
                <a:spcPct val="0"/>
              </a:spcBef>
            </a:pPr>
            <a:endParaRPr lang="en-US" sz="3283" b="1" spc="328" dirty="0">
              <a:solidFill>
                <a:srgbClr val="020D47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66" name="TextBox 66"/>
          <p:cNvSpPr txBox="1"/>
          <p:nvPr/>
        </p:nvSpPr>
        <p:spPr>
          <a:xfrm>
            <a:off x="1325762" y="8756119"/>
            <a:ext cx="5133180" cy="37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9"/>
              </a:lnSpc>
              <a:spcBef>
                <a:spcPct val="0"/>
              </a:spcBef>
            </a:pPr>
            <a:r>
              <a:rPr lang="en-US" sz="21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www.samadhan.sistec.ac.in/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334101" y="6855103"/>
            <a:ext cx="3063983" cy="44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4"/>
              </a:lnSpc>
              <a:spcBef>
                <a:spcPct val="0"/>
              </a:spcBef>
            </a:pPr>
            <a:r>
              <a:rPr lang="en-US" sz="2481" b="1" dirty="0" err="1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Shrigita</a:t>
            </a:r>
            <a:r>
              <a:rPr lang="en-US" sz="2481" b="1" dirty="0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 Shinde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334101" y="7280816"/>
            <a:ext cx="2875140" cy="748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9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Poppins"/>
                <a:ea typeface="Poppins"/>
                <a:cs typeface="Poppins"/>
              </a:rPr>
              <a:t>5-9-25</a:t>
            </a:r>
          </a:p>
          <a:p>
            <a:pPr>
              <a:lnSpc>
                <a:spcPts val="2969"/>
              </a:lnSpc>
              <a:spcBef>
                <a:spcPct val="0"/>
              </a:spcBef>
            </a:pPr>
            <a:endParaRPr lang="en-US" sz="2100" dirty="0">
              <a:solidFill>
                <a:srgbClr val="FFFFFF"/>
              </a:solidFill>
              <a:latin typeface="Poppins"/>
              <a:ea typeface="Poppins"/>
              <a:cs typeface="Poppins"/>
            </a:endParaRPr>
          </a:p>
        </p:txBody>
      </p:sp>
      <p:sp>
        <p:nvSpPr>
          <p:cNvPr id="69" name="TextBox 69"/>
          <p:cNvSpPr txBox="1"/>
          <p:nvPr/>
        </p:nvSpPr>
        <p:spPr>
          <a:xfrm>
            <a:off x="1318818" y="7648157"/>
            <a:ext cx="3679637" cy="723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9"/>
              </a:lnSpc>
              <a:spcBef>
                <a:spcPct val="0"/>
              </a:spcBef>
            </a:pPr>
            <a:r>
              <a:rPr lang="en-US" sz="1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Sanjivani University, </a:t>
            </a:r>
            <a:r>
              <a:rPr lang="en-US" sz="1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Kopargaon</a:t>
            </a:r>
            <a:r>
              <a:rPr lang="en-US" sz="1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, Near Shirdi ,</a:t>
            </a:r>
            <a:r>
              <a:rPr lang="en-US" sz="1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Ahilyanagar</a:t>
            </a:r>
            <a:r>
              <a:rPr lang="en-US" sz="1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,423601</a:t>
            </a:r>
          </a:p>
        </p:txBody>
      </p:sp>
      <p:sp>
        <p:nvSpPr>
          <p:cNvPr id="70" name="TextBox 67">
            <a:extLst>
              <a:ext uri="{FF2B5EF4-FFF2-40B4-BE49-F238E27FC236}">
                <a16:creationId xmlns:a16="http://schemas.microsoft.com/office/drawing/2014/main" id="{B3A4C537-84BD-441F-02CC-EDCECE3E3FE8}"/>
              </a:ext>
            </a:extLst>
          </p:cNvPr>
          <p:cNvSpPr txBox="1"/>
          <p:nvPr/>
        </p:nvSpPr>
        <p:spPr>
          <a:xfrm>
            <a:off x="1325937" y="6493989"/>
            <a:ext cx="3063983" cy="425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4"/>
              </a:lnSpc>
              <a:spcBef>
                <a:spcPct val="0"/>
              </a:spcBef>
            </a:pPr>
            <a:r>
              <a:rPr lang="en-US" sz="2481" b="1" dirty="0" err="1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TechPulse</a:t>
            </a:r>
            <a:endParaRPr lang="en-US" sz="2481" b="1" dirty="0">
              <a:solidFill>
                <a:srgbClr val="FFE012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42308" y="605856"/>
            <a:ext cx="11359450" cy="876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US" sz="6188" b="1" dirty="0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Evaluation Metrics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543126"/>
            <a:ext cx="16230600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Anticipated Impact</a:t>
            </a:r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</a:rPr>
              <a:t>📉 Reduced stress &amp; revision time.</a:t>
            </a:r>
          </a:p>
          <a:p>
            <a:r>
              <a:rPr lang="en-IN" sz="2400" dirty="0">
                <a:solidFill>
                  <a:schemeClr val="bg1"/>
                </a:solidFill>
              </a:rPr>
              <a:t>📈 Improved student learning &amp; retention.</a:t>
            </a:r>
          </a:p>
          <a:p>
            <a:r>
              <a:rPr lang="en-IN" sz="2400" dirty="0">
                <a:solidFill>
                  <a:schemeClr val="bg1"/>
                </a:solidFill>
              </a:rPr>
              <a:t>😀 Higher satisfaction &amp; exam confidence.</a:t>
            </a:r>
          </a:p>
          <a:p>
            <a:r>
              <a:rPr lang="en-IN" sz="2400" b="1" dirty="0">
                <a:solidFill>
                  <a:schemeClr val="bg1"/>
                </a:solidFill>
              </a:rPr>
              <a:t>Key Metrics / KPIs</a:t>
            </a:r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b="1" dirty="0">
                <a:solidFill>
                  <a:schemeClr val="bg1"/>
                </a:solidFill>
              </a:rPr>
              <a:t>Accuracy</a:t>
            </a:r>
            <a:r>
              <a:rPr lang="en-IN" sz="2400" dirty="0">
                <a:solidFill>
                  <a:schemeClr val="bg1"/>
                </a:solidFill>
              </a:rPr>
              <a:t> → % of correct answers &amp; summaries.</a:t>
            </a:r>
          </a:p>
          <a:p>
            <a:r>
              <a:rPr lang="en-IN" sz="2400" b="1" dirty="0">
                <a:solidFill>
                  <a:schemeClr val="bg1"/>
                </a:solidFill>
              </a:rPr>
              <a:t>Response Time</a:t>
            </a:r>
            <a:r>
              <a:rPr lang="en-IN" sz="2400" dirty="0">
                <a:solidFill>
                  <a:schemeClr val="bg1"/>
                </a:solidFill>
              </a:rPr>
              <a:t> → Avg. time to generate answers (&lt;3 sec).</a:t>
            </a:r>
          </a:p>
          <a:p>
            <a:r>
              <a:rPr lang="en-IN" sz="2400" b="1" dirty="0">
                <a:solidFill>
                  <a:schemeClr val="bg1"/>
                </a:solidFill>
              </a:rPr>
              <a:t>Engagement</a:t>
            </a:r>
            <a:r>
              <a:rPr lang="en-IN" sz="2400" dirty="0">
                <a:solidFill>
                  <a:schemeClr val="bg1"/>
                </a:solidFill>
              </a:rPr>
              <a:t> → Daily Active Users (DAU), session duration.</a:t>
            </a:r>
          </a:p>
          <a:p>
            <a:r>
              <a:rPr lang="en-IN" sz="2400" b="1" dirty="0">
                <a:solidFill>
                  <a:schemeClr val="bg1"/>
                </a:solidFill>
              </a:rPr>
              <a:t>Learning Outcome</a:t>
            </a:r>
            <a:r>
              <a:rPr lang="en-IN" sz="2400" dirty="0">
                <a:solidFill>
                  <a:schemeClr val="bg1"/>
                </a:solidFill>
              </a:rPr>
              <a:t> → Pre-test vs. post-test score improvement.</a:t>
            </a:r>
          </a:p>
          <a:p>
            <a:r>
              <a:rPr lang="en-IN" sz="2400" b="1" dirty="0">
                <a:solidFill>
                  <a:schemeClr val="bg1"/>
                </a:solidFill>
              </a:rPr>
              <a:t>Satisfaction</a:t>
            </a:r>
            <a:r>
              <a:rPr lang="en-IN" sz="2400" dirty="0">
                <a:solidFill>
                  <a:schemeClr val="bg1"/>
                </a:solidFill>
              </a:rPr>
              <a:t> → Student feedback ratings (4★+).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:a16="http://schemas.microsoft.com/office/drawing/2014/main" id="{7F9566E8-76F6-5BD7-1C2F-6D11BD707FD9}"/>
              </a:ext>
            </a:extLst>
          </p:cNvPr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03028" y="-776764"/>
            <a:ext cx="7121405" cy="6119958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6054" y="0"/>
              <a:ext cx="800692" cy="698500"/>
            </a:xfrm>
            <a:custGeom>
              <a:avLst/>
              <a:gdLst/>
              <a:ahLst/>
              <a:cxnLst/>
              <a:rect l="l" t="t" r="r" b="b"/>
              <a:pathLst>
                <a:path w="800692" h="698500">
                  <a:moveTo>
                    <a:pt x="790891" y="376500"/>
                  </a:moveTo>
                  <a:lnTo>
                    <a:pt x="619401" y="671250"/>
                  </a:lnTo>
                  <a:cubicBezTo>
                    <a:pt x="609585" y="688121"/>
                    <a:pt x="591538" y="698500"/>
                    <a:pt x="572019" y="698500"/>
                  </a:cubicBezTo>
                  <a:lnTo>
                    <a:pt x="228673" y="698500"/>
                  </a:lnTo>
                  <a:cubicBezTo>
                    <a:pt x="209154" y="698500"/>
                    <a:pt x="191107" y="688121"/>
                    <a:pt x="181291" y="671250"/>
                  </a:cubicBezTo>
                  <a:lnTo>
                    <a:pt x="9801" y="376500"/>
                  </a:lnTo>
                  <a:cubicBezTo>
                    <a:pt x="0" y="359655"/>
                    <a:pt x="0" y="338845"/>
                    <a:pt x="9801" y="322000"/>
                  </a:cubicBezTo>
                  <a:lnTo>
                    <a:pt x="181291" y="27250"/>
                  </a:lnTo>
                  <a:cubicBezTo>
                    <a:pt x="191107" y="10379"/>
                    <a:pt x="209154" y="0"/>
                    <a:pt x="228673" y="0"/>
                  </a:cubicBezTo>
                  <a:lnTo>
                    <a:pt x="572019" y="0"/>
                  </a:lnTo>
                  <a:cubicBezTo>
                    <a:pt x="591538" y="0"/>
                    <a:pt x="609585" y="10379"/>
                    <a:pt x="619401" y="27250"/>
                  </a:cubicBezTo>
                  <a:lnTo>
                    <a:pt x="790891" y="322000"/>
                  </a:lnTo>
                  <a:cubicBezTo>
                    <a:pt x="800692" y="338845"/>
                    <a:pt x="800692" y="359655"/>
                    <a:pt x="790891" y="37650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403028" y="5112504"/>
            <a:ext cx="8342708" cy="7169515"/>
            <a:chOff x="0" y="0"/>
            <a:chExt cx="812800" cy="698500"/>
          </a:xfrm>
        </p:grpSpPr>
        <p:sp>
          <p:nvSpPr>
            <p:cNvPr id="6" name="Freeform 6"/>
            <p:cNvSpPr/>
            <p:nvPr/>
          </p:nvSpPr>
          <p:spPr>
            <a:xfrm>
              <a:off x="5168" y="0"/>
              <a:ext cx="802465" cy="698500"/>
            </a:xfrm>
            <a:custGeom>
              <a:avLst/>
              <a:gdLst/>
              <a:ahLst/>
              <a:cxnLst/>
              <a:rect l="l" t="t" r="r" b="b"/>
              <a:pathLst>
                <a:path w="802465" h="698500">
                  <a:moveTo>
                    <a:pt x="794098" y="372511"/>
                  </a:moveTo>
                  <a:lnTo>
                    <a:pt x="617966" y="675239"/>
                  </a:lnTo>
                  <a:cubicBezTo>
                    <a:pt x="609587" y="689640"/>
                    <a:pt x="594182" y="698500"/>
                    <a:pt x="577520" y="698500"/>
                  </a:cubicBezTo>
                  <a:lnTo>
                    <a:pt x="224944" y="698500"/>
                  </a:lnTo>
                  <a:cubicBezTo>
                    <a:pt x="208282" y="698500"/>
                    <a:pt x="192877" y="689640"/>
                    <a:pt x="184498" y="675239"/>
                  </a:cubicBezTo>
                  <a:lnTo>
                    <a:pt x="8366" y="372511"/>
                  </a:lnTo>
                  <a:cubicBezTo>
                    <a:pt x="0" y="358132"/>
                    <a:pt x="0" y="340368"/>
                    <a:pt x="8366" y="325989"/>
                  </a:cubicBezTo>
                  <a:lnTo>
                    <a:pt x="184498" y="23261"/>
                  </a:lnTo>
                  <a:cubicBezTo>
                    <a:pt x="192877" y="8860"/>
                    <a:pt x="208282" y="0"/>
                    <a:pt x="224944" y="0"/>
                  </a:cubicBezTo>
                  <a:lnTo>
                    <a:pt x="577520" y="0"/>
                  </a:lnTo>
                  <a:cubicBezTo>
                    <a:pt x="594182" y="0"/>
                    <a:pt x="609587" y="8860"/>
                    <a:pt x="617966" y="23261"/>
                  </a:cubicBezTo>
                  <a:lnTo>
                    <a:pt x="794098" y="325989"/>
                  </a:lnTo>
                  <a:cubicBezTo>
                    <a:pt x="802464" y="340368"/>
                    <a:pt x="802464" y="358132"/>
                    <a:pt x="794098" y="372511"/>
                  </a:cubicBezTo>
                  <a:close/>
                </a:path>
              </a:pathLst>
            </a:custGeom>
            <a:solidFill>
              <a:srgbClr val="FFE01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946189" y="1589738"/>
            <a:ext cx="8207729" cy="7107523"/>
            <a:chOff x="0" y="0"/>
            <a:chExt cx="4282440" cy="3708400"/>
          </a:xfrm>
        </p:grpSpPr>
        <p:sp>
          <p:nvSpPr>
            <p:cNvPr id="9" name="Freeform 9"/>
            <p:cNvSpPr/>
            <p:nvPr/>
          </p:nvSpPr>
          <p:spPr>
            <a:xfrm>
              <a:off x="42629" y="0"/>
              <a:ext cx="4197183" cy="3708400"/>
            </a:xfrm>
            <a:custGeom>
              <a:avLst/>
              <a:gdLst/>
              <a:ahLst/>
              <a:cxnLst/>
              <a:rect l="l" t="t" r="r" b="b"/>
              <a:pathLst>
                <a:path w="4197183" h="3708400">
                  <a:moveTo>
                    <a:pt x="2945563" y="0"/>
                  </a:moveTo>
                  <a:lnTo>
                    <a:pt x="1251619" y="0"/>
                  </a:lnTo>
                  <a:cubicBezTo>
                    <a:pt x="1113231" y="0"/>
                    <a:pt x="985354" y="73827"/>
                    <a:pt x="916155" y="193672"/>
                  </a:cubicBezTo>
                  <a:lnTo>
                    <a:pt x="69197" y="1660528"/>
                  </a:lnTo>
                  <a:cubicBezTo>
                    <a:pt x="0" y="1780371"/>
                    <a:pt x="0" y="1928029"/>
                    <a:pt x="69197" y="2047872"/>
                  </a:cubicBezTo>
                  <a:lnTo>
                    <a:pt x="916155" y="3514728"/>
                  </a:lnTo>
                  <a:cubicBezTo>
                    <a:pt x="985354" y="3634573"/>
                    <a:pt x="1113231" y="3708400"/>
                    <a:pt x="1251619" y="3708400"/>
                  </a:cubicBezTo>
                  <a:lnTo>
                    <a:pt x="2945563" y="3708400"/>
                  </a:lnTo>
                  <a:cubicBezTo>
                    <a:pt x="3083951" y="3708400"/>
                    <a:pt x="3211829" y="3634573"/>
                    <a:pt x="3281027" y="3514728"/>
                  </a:cubicBezTo>
                  <a:lnTo>
                    <a:pt x="4127985" y="2047872"/>
                  </a:lnTo>
                  <a:cubicBezTo>
                    <a:pt x="4197183" y="1928029"/>
                    <a:pt x="4197183" y="1780371"/>
                    <a:pt x="4127985" y="1660528"/>
                  </a:cubicBezTo>
                  <a:lnTo>
                    <a:pt x="3281027" y="193672"/>
                  </a:lnTo>
                  <a:cubicBezTo>
                    <a:pt x="3211828" y="73827"/>
                    <a:pt x="3083951" y="0"/>
                    <a:pt x="2945563" y="0"/>
                  </a:cubicBezTo>
                  <a:close/>
                </a:path>
              </a:pathLst>
            </a:custGeom>
            <a:blipFill>
              <a:blip r:embed="rId2"/>
              <a:stretch>
                <a:fillRect l="-16858" r="-16858"/>
              </a:stretch>
            </a:blipFill>
            <a:ln w="371475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id="10" name="Group 10"/>
          <p:cNvGrpSpPr/>
          <p:nvPr/>
        </p:nvGrpSpPr>
        <p:grpSpPr>
          <a:xfrm rot="1804263">
            <a:off x="6564051" y="8262794"/>
            <a:ext cx="214148" cy="2936199"/>
            <a:chOff x="0" y="0"/>
            <a:chExt cx="56401" cy="7733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401" cy="773320"/>
            </a:xfrm>
            <a:custGeom>
              <a:avLst/>
              <a:gdLst/>
              <a:ahLst/>
              <a:cxnLst/>
              <a:rect l="l" t="t" r="r" b="b"/>
              <a:pathLst>
                <a:path w="56401" h="773320">
                  <a:moveTo>
                    <a:pt x="0" y="0"/>
                  </a:moveTo>
                  <a:lnTo>
                    <a:pt x="56401" y="0"/>
                  </a:lnTo>
                  <a:lnTo>
                    <a:pt x="56401" y="773320"/>
                  </a:lnTo>
                  <a:lnTo>
                    <a:pt x="0" y="773320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6401" cy="811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8978078">
            <a:off x="5203516" y="-688008"/>
            <a:ext cx="214148" cy="2936199"/>
            <a:chOff x="0" y="0"/>
            <a:chExt cx="56401" cy="7733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6401" cy="773320"/>
            </a:xfrm>
            <a:custGeom>
              <a:avLst/>
              <a:gdLst/>
              <a:ahLst/>
              <a:cxnLst/>
              <a:rect l="l" t="t" r="r" b="b"/>
              <a:pathLst>
                <a:path w="56401" h="773320">
                  <a:moveTo>
                    <a:pt x="0" y="0"/>
                  </a:moveTo>
                  <a:lnTo>
                    <a:pt x="56401" y="0"/>
                  </a:lnTo>
                  <a:lnTo>
                    <a:pt x="56401" y="773320"/>
                  </a:lnTo>
                  <a:lnTo>
                    <a:pt x="0" y="773320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56401" cy="811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128680" y="2100924"/>
            <a:ext cx="432085" cy="43208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723638" y="7735954"/>
            <a:ext cx="432085" cy="43208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4266574" y="9138950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4" y="0"/>
                </a:lnTo>
                <a:lnTo>
                  <a:pt x="1248104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629565" y="909350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4" y="0"/>
                </a:lnTo>
                <a:lnTo>
                  <a:pt x="1248104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 rot="-5400000">
            <a:off x="12372019" y="486751"/>
            <a:ext cx="700320" cy="12341008"/>
            <a:chOff x="0" y="0"/>
            <a:chExt cx="184446" cy="325030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84446" cy="3250307"/>
            </a:xfrm>
            <a:custGeom>
              <a:avLst/>
              <a:gdLst/>
              <a:ahLst/>
              <a:cxnLst/>
              <a:rect l="l" t="t" r="r" b="b"/>
              <a:pathLst>
                <a:path w="184446" h="3250307">
                  <a:moveTo>
                    <a:pt x="0" y="0"/>
                  </a:moveTo>
                  <a:lnTo>
                    <a:pt x="184446" y="0"/>
                  </a:lnTo>
                  <a:lnTo>
                    <a:pt x="184446" y="3250307"/>
                  </a:lnTo>
                  <a:lnTo>
                    <a:pt x="0" y="3250307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84446" cy="32884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6899326" y="3840411"/>
            <a:ext cx="1066813" cy="309376"/>
          </a:xfrm>
          <a:custGeom>
            <a:avLst/>
            <a:gdLst/>
            <a:ahLst/>
            <a:cxnLst/>
            <a:rect l="l" t="t" r="r" b="b"/>
            <a:pathLst>
              <a:path w="1066813" h="309376">
                <a:moveTo>
                  <a:pt x="0" y="0"/>
                </a:moveTo>
                <a:lnTo>
                  <a:pt x="1066812" y="0"/>
                </a:lnTo>
                <a:lnTo>
                  <a:pt x="1066812" y="309376"/>
                </a:lnTo>
                <a:lnTo>
                  <a:pt x="0" y="3093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8185059" y="930361"/>
            <a:ext cx="9074241" cy="945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07"/>
              </a:lnSpc>
            </a:pPr>
            <a:r>
              <a:rPr lang="en-US" sz="6188" b="1" dirty="0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AREA OVERVIEW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222470" y="6360989"/>
            <a:ext cx="6036830" cy="516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90"/>
              </a:lnSpc>
              <a:spcBef>
                <a:spcPct val="0"/>
              </a:spcBef>
            </a:pPr>
            <a:r>
              <a:rPr lang="en-US" sz="2921" b="1">
                <a:solidFill>
                  <a:srgbClr val="011577"/>
                </a:solidFill>
                <a:latin typeface="Poppins Bold"/>
                <a:ea typeface="Poppins Bold"/>
                <a:cs typeface="Poppins Bold"/>
                <a:sym typeface="Poppins Bold"/>
              </a:rPr>
              <a:t>IMPORTANCE OF AREA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185059" y="7306891"/>
            <a:ext cx="9074241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: AI can bridge these gaps by making preparation smarter, affordable, and accessible to all.</a:t>
            </a:r>
          </a:p>
        </p:txBody>
      </p:sp>
      <p:sp>
        <p:nvSpPr>
          <p:cNvPr id="32" name="Freeform 62">
            <a:extLst>
              <a:ext uri="{FF2B5EF4-FFF2-40B4-BE49-F238E27FC236}">
                <a16:creationId xmlns:a16="http://schemas.microsoft.com/office/drawing/2014/main" id="{C3D6FDDC-E372-921B-B81E-DF8EA96CAE19}"/>
              </a:ext>
            </a:extLst>
          </p:cNvPr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36" name="Rectangle 4">
            <a:extLst>
              <a:ext uri="{FF2B5EF4-FFF2-40B4-BE49-F238E27FC236}">
                <a16:creationId xmlns:a16="http://schemas.microsoft.com/office/drawing/2014/main" id="{3AC9AF65-2AAF-3DB8-D279-2A8A9E6B9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4879" y="1662410"/>
            <a:ext cx="9923121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Chosen Area: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GATE exam preparation – one of the toughest competitive exams in India with 10+ lakh aspirants yearly.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Importance of AI: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Helps simplify vast study material, create personalized study plans, and generate practice questions.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Potential Benefits: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Provides an afford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abl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 24×7 tutor, saves time, reduces stress, improves performance, and can scale to other competitive exam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47600"/>
            <a:ext cx="11359450" cy="180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US" sz="6188" b="1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Potential Challenges and Opportunities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461804"/>
            <a:ext cx="16230600" cy="4431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Potential Challenges</a:t>
            </a:r>
          </a:p>
          <a:p>
            <a:r>
              <a:rPr lang="en-US" sz="2400" dirty="0">
                <a:solidFill>
                  <a:schemeClr val="bg1"/>
                </a:solidFill>
              </a:rPr>
              <a:t>Overwhelming study material, scattered across books/notes/videos.</a:t>
            </a:r>
          </a:p>
          <a:p>
            <a:r>
              <a:rPr lang="en-US" sz="2400" dirty="0">
                <a:solidFill>
                  <a:schemeClr val="bg1"/>
                </a:solidFill>
              </a:rPr>
              <a:t>Lack of personalized guidance &amp; adaptive learning.</a:t>
            </a:r>
          </a:p>
          <a:p>
            <a:r>
              <a:rPr lang="en-US" sz="2400" dirty="0">
                <a:solidFill>
                  <a:schemeClr val="bg1"/>
                </a:solidFill>
              </a:rPr>
              <a:t>Difficulty in generating reliable GATE-style practice questions.</a:t>
            </a:r>
          </a:p>
          <a:p>
            <a:r>
              <a:rPr lang="en-US" sz="2400" dirty="0">
                <a:solidFill>
                  <a:schemeClr val="bg1"/>
                </a:solidFill>
              </a:rPr>
              <a:t>High stress &amp; poor time management.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Opportunities</a:t>
            </a:r>
          </a:p>
          <a:p>
            <a:r>
              <a:rPr lang="en-US" sz="2400" dirty="0">
                <a:solidFill>
                  <a:schemeClr val="bg1"/>
                </a:solidFill>
              </a:rPr>
              <a:t>AI as a </a:t>
            </a:r>
            <a:r>
              <a:rPr lang="en-US" sz="2400" b="1" dirty="0">
                <a:solidFill>
                  <a:schemeClr val="bg1"/>
                </a:solidFill>
              </a:rPr>
              <a:t>24×7 personal tutor</a:t>
            </a:r>
            <a:r>
              <a:rPr lang="en-US" sz="2400" dirty="0">
                <a:solidFill>
                  <a:schemeClr val="bg1"/>
                </a:solidFill>
              </a:rPr>
              <a:t> for students.</a:t>
            </a:r>
          </a:p>
          <a:p>
            <a:r>
              <a:rPr lang="en-US" sz="2400" dirty="0">
                <a:solidFill>
                  <a:schemeClr val="bg1"/>
                </a:solidFill>
              </a:rPr>
              <a:t>Affordable &amp; scalable alternative to coaching centers.</a:t>
            </a:r>
          </a:p>
          <a:p>
            <a:r>
              <a:rPr lang="en-US" sz="2400" dirty="0">
                <a:solidFill>
                  <a:schemeClr val="bg1"/>
                </a:solidFill>
              </a:rPr>
              <a:t>Improved education quality through adaptive study plans.</a:t>
            </a:r>
          </a:p>
          <a:p>
            <a:r>
              <a:rPr lang="en-US" sz="2400" dirty="0">
                <a:solidFill>
                  <a:schemeClr val="bg1"/>
                </a:solidFill>
              </a:rPr>
              <a:t>Automation of content summarization, question generation &amp; mock evaluation.</a:t>
            </a:r>
          </a:p>
          <a:p>
            <a:r>
              <a:rPr lang="en-US" sz="2400" dirty="0">
                <a:solidFill>
                  <a:schemeClr val="bg1"/>
                </a:solidFill>
              </a:rPr>
              <a:t>Expansion to other competitive exams beyond GATE.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:a16="http://schemas.microsoft.com/office/drawing/2014/main" id="{4F2B029B-4791-C7BF-2950-C66E2D01287A}"/>
              </a:ext>
            </a:extLst>
          </p:cNvPr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47600"/>
            <a:ext cx="11359450" cy="180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US" sz="6188" b="1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Preliminary Solution Concept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543126"/>
            <a:ext cx="16230600" cy="2585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AI-Powered GATE Exam Assistant</a:t>
            </a:r>
            <a:r>
              <a:rPr lang="en-US" sz="2400" dirty="0">
                <a:solidFill>
                  <a:schemeClr val="bg1"/>
                </a:solidFill>
              </a:rPr>
              <a:t> designed to simplify preparation and reduce stress.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Capabilities: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Summarizes large study material into concise notes.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Generates </a:t>
            </a:r>
            <a:r>
              <a:rPr lang="en-US" sz="2400" b="1" dirty="0">
                <a:solidFill>
                  <a:schemeClr val="bg1"/>
                </a:solidFill>
              </a:rPr>
              <a:t>GATE-style questions</a:t>
            </a:r>
            <a:r>
              <a:rPr lang="en-US" sz="2400" dirty="0">
                <a:solidFill>
                  <a:schemeClr val="bg1"/>
                </a:solidFill>
              </a:rPr>
              <a:t> (MCQ, MSQ, numerical) with instant solutions.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Creates </a:t>
            </a:r>
            <a:r>
              <a:rPr lang="en-US" sz="2400" b="1" dirty="0">
                <a:solidFill>
                  <a:schemeClr val="bg1"/>
                </a:solidFill>
              </a:rPr>
              <a:t>visual aids</a:t>
            </a:r>
            <a:r>
              <a:rPr lang="en-US" sz="2400" dirty="0">
                <a:solidFill>
                  <a:schemeClr val="bg1"/>
                </a:solidFill>
              </a:rPr>
              <a:t> like flowcharts and formula sheets for quick revision.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Builds </a:t>
            </a:r>
            <a:r>
              <a:rPr lang="en-US" sz="2400" b="1" dirty="0">
                <a:solidFill>
                  <a:schemeClr val="bg1"/>
                </a:solidFill>
              </a:rPr>
              <a:t>personalized study plans</a:t>
            </a:r>
            <a:r>
              <a:rPr lang="en-US" sz="2400" dirty="0">
                <a:solidFill>
                  <a:schemeClr val="bg1"/>
                </a:solidFill>
              </a:rPr>
              <a:t> based on available time and progress.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Potential Impact:</a:t>
            </a:r>
            <a:r>
              <a:rPr lang="en-US" sz="2400" dirty="0">
                <a:solidFill>
                  <a:schemeClr val="bg1"/>
                </a:solidFill>
              </a:rPr>
              <a:t> Smarter, faster, and more affordable preparation for students.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:a16="http://schemas.microsoft.com/office/drawing/2014/main" id="{39A1974D-769E-FC05-D424-D110C4390DF4}"/>
              </a:ext>
            </a:extLst>
          </p:cNvPr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47600"/>
            <a:ext cx="11359450" cy="180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US" sz="6188" b="1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Key Features and Functionalities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543126"/>
            <a:ext cx="16230600" cy="295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Key Features and Functionalities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Smart Summarization</a:t>
            </a:r>
            <a:r>
              <a:rPr lang="en-US" sz="2400" dirty="0">
                <a:solidFill>
                  <a:schemeClr val="bg1"/>
                </a:solidFill>
              </a:rPr>
              <a:t> – Converts textbooks, notes, and lectures into concise study material.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GATE-Style Q&amp;A Generator</a:t>
            </a:r>
            <a:r>
              <a:rPr lang="en-US" sz="2400" dirty="0">
                <a:solidFill>
                  <a:schemeClr val="bg1"/>
                </a:solidFill>
              </a:rPr>
              <a:t> – Auto-creates MCQs, MSQs, and </a:t>
            </a:r>
            <a:r>
              <a:rPr lang="en-US" sz="2400" dirty="0" err="1">
                <a:solidFill>
                  <a:schemeClr val="bg1"/>
                </a:solidFill>
              </a:rPr>
              <a:t>numericals</a:t>
            </a:r>
            <a:r>
              <a:rPr lang="en-US" sz="2400" dirty="0">
                <a:solidFill>
                  <a:schemeClr val="bg1"/>
                </a:solidFill>
              </a:rPr>
              <a:t> with instant solutions.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Visual Learning Tools</a:t>
            </a:r>
            <a:r>
              <a:rPr lang="en-US" sz="2400" dirty="0">
                <a:solidFill>
                  <a:schemeClr val="bg1"/>
                </a:solidFill>
              </a:rPr>
              <a:t> – Generates flowcharts, mind maps, and formula sheets for quick revision.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Personalized Study Plans</a:t>
            </a:r>
            <a:r>
              <a:rPr lang="en-US" sz="2400" dirty="0">
                <a:solidFill>
                  <a:schemeClr val="bg1"/>
                </a:solidFill>
              </a:rPr>
              <a:t> – Adaptive schedules based on available time &amp; student progress.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Mock Test Evaluator</a:t>
            </a:r>
            <a:r>
              <a:rPr lang="en-US" sz="2400" dirty="0">
                <a:solidFill>
                  <a:schemeClr val="bg1"/>
                </a:solidFill>
              </a:rPr>
              <a:t> – Simulates exam conditions with instant feedback &amp; analytics.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24×7 AI Assistance</a:t>
            </a:r>
            <a:r>
              <a:rPr lang="en-US" sz="2400" dirty="0">
                <a:solidFill>
                  <a:schemeClr val="bg1"/>
                </a:solidFill>
              </a:rPr>
              <a:t> – Always available for queries and guidance.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Multilingual Support</a:t>
            </a:r>
            <a:r>
              <a:rPr lang="en-US" sz="2400" dirty="0">
                <a:solidFill>
                  <a:schemeClr val="bg1"/>
                </a:solidFill>
              </a:rPr>
              <a:t> – Helps students in English, Hindi, and regional languages.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:a16="http://schemas.microsoft.com/office/drawing/2014/main" id="{A2B4B15F-98A4-C4E5-D9C4-044989363C9F}"/>
              </a:ext>
            </a:extLst>
          </p:cNvPr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47600"/>
            <a:ext cx="11359450" cy="180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US" sz="6188" b="1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Target Users and Expected Use Cases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543126"/>
            <a:ext cx="16230600" cy="4801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Target Users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Students:</a:t>
            </a:r>
            <a:r>
              <a:rPr lang="en-US" sz="2400" dirty="0">
                <a:solidFill>
                  <a:schemeClr val="bg1"/>
                </a:solidFill>
              </a:rPr>
              <a:t> Engineering graduates &amp; final-year students preparing for GATE.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Working Professionals:</a:t>
            </a:r>
            <a:r>
              <a:rPr lang="en-US" sz="2400" dirty="0">
                <a:solidFill>
                  <a:schemeClr val="bg1"/>
                </a:solidFill>
              </a:rPr>
              <a:t> Attempting GATE for PSU or higher studies.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Coaching Institutes &amp; Tutors:</a:t>
            </a:r>
            <a:r>
              <a:rPr lang="en-US" sz="2400" dirty="0">
                <a:solidFill>
                  <a:schemeClr val="bg1"/>
                </a:solidFill>
              </a:rPr>
              <a:t> To generate practice material and support students</a:t>
            </a:r>
          </a:p>
          <a:p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Expected Use Cases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Students: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Upload notes/PDFs → get quick summaries &amp; formula sheets.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Generate practice questions → attempt with instant feedback.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Receive personalized daily/weekly study plans.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Tutors/Institutes: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Create practice sets &amp; visual aids quickly.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Track student progress &amp; performance.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:a16="http://schemas.microsoft.com/office/drawing/2014/main" id="{86038ED7-9620-129B-A426-3A94F13F0838}"/>
              </a:ext>
            </a:extLst>
          </p:cNvPr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47600"/>
            <a:ext cx="11359450" cy="180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US" sz="6188" b="1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Data Requirements and Privacy Considerations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78446" y="3951755"/>
            <a:ext cx="16230600" cy="2365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Data Needed:</a:t>
            </a:r>
            <a:r>
              <a:rPr lang="en-IN" sz="2400" dirty="0">
                <a:solidFill>
                  <a:schemeClr val="bg1"/>
                </a:solidFill>
              </a:rPr>
              <a:t> Notes, PDFs, past question papers, test scores, usage patterns.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b="1" dirty="0">
                <a:solidFill>
                  <a:schemeClr val="bg1"/>
                </a:solidFill>
              </a:rPr>
              <a:t>Collection &amp; Processing:</a:t>
            </a:r>
            <a:r>
              <a:rPr lang="en-IN" sz="2400" dirty="0">
                <a:solidFill>
                  <a:schemeClr val="bg1"/>
                </a:solidFill>
              </a:rPr>
              <a:t> Student uploads, open-source aggregation, anonymized logs.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b="1" dirty="0">
                <a:solidFill>
                  <a:schemeClr val="bg1"/>
                </a:solidFill>
              </a:rPr>
              <a:t>Privacy &amp; Security:</a:t>
            </a:r>
            <a:r>
              <a:rPr lang="en-IN" sz="2400" dirty="0">
                <a:solidFill>
                  <a:schemeClr val="bg1"/>
                </a:solidFill>
              </a:rPr>
              <a:t> Data encryption, user consent, no third-party sharing, GDPR/Indian law compliance.</a:t>
            </a:r>
          </a:p>
          <a:p>
            <a:pPr marL="690880" lvl="1" indent="-345440" algn="ctr">
              <a:lnSpc>
                <a:spcPts val="4480"/>
              </a:lnSpc>
              <a:buFont typeface="Arial"/>
              <a:buChar char="•"/>
            </a:pPr>
            <a:endParaRPr lang="en-US" sz="2400" dirty="0">
              <a:solidFill>
                <a:schemeClr val="bg1"/>
              </a:solidFill>
              <a:latin typeface="Poppins"/>
              <a:ea typeface="Poppins"/>
              <a:cs typeface="Poppin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67862" y="1891342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:a16="http://schemas.microsoft.com/office/drawing/2014/main" id="{D7CD4557-1D2F-A2D8-3BCD-3E413A7B33BE}"/>
              </a:ext>
            </a:extLst>
          </p:cNvPr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47600"/>
            <a:ext cx="11359450" cy="180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US" sz="6188" b="1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AI Technologies and Methods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543126"/>
            <a:ext cx="16230600" cy="4062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AI Technologies and Methods</a:t>
            </a:r>
          </a:p>
          <a:p>
            <a:r>
              <a:rPr lang="en-IN" sz="2400" b="1" dirty="0">
                <a:solidFill>
                  <a:schemeClr val="bg1"/>
                </a:solidFill>
              </a:rPr>
              <a:t>Natural Language Processing (NLP)</a:t>
            </a:r>
            <a:r>
              <a:rPr lang="en-IN" sz="2400" dirty="0">
                <a:solidFill>
                  <a:schemeClr val="bg1"/>
                </a:solidFill>
              </a:rPr>
              <a:t> 🗣️</a:t>
            </a:r>
          </a:p>
          <a:p>
            <a:pPr lvl="1"/>
            <a:r>
              <a:rPr lang="en-IN" sz="2400" dirty="0">
                <a:solidFill>
                  <a:schemeClr val="bg1"/>
                </a:solidFill>
              </a:rPr>
              <a:t>For summarizing study material, extracting key points, and answering student queries.</a:t>
            </a:r>
          </a:p>
          <a:p>
            <a:r>
              <a:rPr lang="en-IN" sz="2400" b="1" dirty="0">
                <a:solidFill>
                  <a:schemeClr val="bg1"/>
                </a:solidFill>
              </a:rPr>
              <a:t>Machine Learning (ML)</a:t>
            </a:r>
            <a:r>
              <a:rPr lang="en-IN" sz="2400" dirty="0">
                <a:solidFill>
                  <a:schemeClr val="bg1"/>
                </a:solidFill>
              </a:rPr>
              <a:t> 🤖</a:t>
            </a:r>
          </a:p>
          <a:p>
            <a:pPr lvl="1"/>
            <a:r>
              <a:rPr lang="en-IN" sz="2400" dirty="0">
                <a:solidFill>
                  <a:schemeClr val="bg1"/>
                </a:solidFill>
              </a:rPr>
              <a:t>To </a:t>
            </a:r>
            <a:r>
              <a:rPr lang="en-IN" sz="2400" dirty="0" err="1">
                <a:solidFill>
                  <a:schemeClr val="bg1"/>
                </a:solidFill>
              </a:rPr>
              <a:t>analyze</a:t>
            </a:r>
            <a:r>
              <a:rPr lang="en-IN" sz="2400" dirty="0">
                <a:solidFill>
                  <a:schemeClr val="bg1"/>
                </a:solidFill>
              </a:rPr>
              <a:t> student performance &amp; recommend personalized study plans.</a:t>
            </a:r>
          </a:p>
          <a:p>
            <a:r>
              <a:rPr lang="en-IN" sz="2400" b="1" dirty="0">
                <a:solidFill>
                  <a:schemeClr val="bg1"/>
                </a:solidFill>
              </a:rPr>
              <a:t>Recommendation Systems</a:t>
            </a:r>
            <a:r>
              <a:rPr lang="en-IN" sz="2400" dirty="0">
                <a:solidFill>
                  <a:schemeClr val="bg1"/>
                </a:solidFill>
              </a:rPr>
              <a:t> 🎯</a:t>
            </a:r>
          </a:p>
          <a:p>
            <a:pPr lvl="1"/>
            <a:r>
              <a:rPr lang="en-IN" sz="2400" dirty="0">
                <a:solidFill>
                  <a:schemeClr val="bg1"/>
                </a:solidFill>
              </a:rPr>
              <a:t>Suggest targeted practice questions, revision notes, and resources.</a:t>
            </a:r>
          </a:p>
          <a:p>
            <a:r>
              <a:rPr lang="en-IN" sz="2400" b="1" dirty="0">
                <a:solidFill>
                  <a:schemeClr val="bg1"/>
                </a:solidFill>
              </a:rPr>
              <a:t>Generative AI</a:t>
            </a:r>
            <a:r>
              <a:rPr lang="en-IN" sz="2400" dirty="0">
                <a:solidFill>
                  <a:schemeClr val="bg1"/>
                </a:solidFill>
              </a:rPr>
              <a:t> ✨</a:t>
            </a:r>
          </a:p>
          <a:p>
            <a:pPr lvl="1"/>
            <a:r>
              <a:rPr lang="en-IN" sz="2400" dirty="0">
                <a:solidFill>
                  <a:schemeClr val="bg1"/>
                </a:solidFill>
              </a:rPr>
              <a:t>To create flowcharts, mind maps, and practice Q&amp;A automatically.</a:t>
            </a:r>
          </a:p>
          <a:p>
            <a:r>
              <a:rPr lang="en-IN" sz="2400" b="1" dirty="0">
                <a:solidFill>
                  <a:schemeClr val="bg1"/>
                </a:solidFill>
              </a:rPr>
              <a:t>Data Analysis &amp; Pattern Recognition</a:t>
            </a:r>
            <a:r>
              <a:rPr lang="en-IN" sz="2400" dirty="0">
                <a:solidFill>
                  <a:schemeClr val="bg1"/>
                </a:solidFill>
              </a:rPr>
              <a:t> 📊</a:t>
            </a:r>
          </a:p>
          <a:p>
            <a:pPr lvl="1"/>
            <a:r>
              <a:rPr lang="en-IN" sz="2400" dirty="0">
                <a:solidFill>
                  <a:schemeClr val="bg1"/>
                </a:solidFill>
              </a:rPr>
              <a:t>Identify weak areas, track progress, and provide smart 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:a16="http://schemas.microsoft.com/office/drawing/2014/main" id="{D915E689-5C0B-2175-825D-26EEC85E20F5}"/>
              </a:ext>
            </a:extLst>
          </p:cNvPr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954275"/>
            <a:ext cx="11359450" cy="945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US" sz="6188" b="1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Implementation Approach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:a16="http://schemas.microsoft.com/office/drawing/2014/main" id="{CADC7097-3C73-C0A5-D70D-B910CFDD5253}"/>
              </a:ext>
            </a:extLst>
          </p:cNvPr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2916F422-CF79-AE26-6F1A-E64199B713E4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8522871" y="4033518"/>
            <a:ext cx="8156538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/>
                <a:cs typeface="Arial"/>
              </a:rPr>
              <a:t>Phase 1 </a:t>
            </a:r>
            <a:r>
              <a:rPr lang="en-US" altLang="en-US" sz="2400" b="1" dirty="0">
                <a:solidFill>
                  <a:schemeClr val="bg1"/>
                </a:solidFill>
                <a:latin typeface="Arial"/>
                <a:cs typeface="Arial"/>
              </a:rPr>
              <a:t>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/>
                <a:cs typeface="Arial"/>
              </a:rPr>
              <a:t> Research needs, collect datasets, design system.</a:t>
            </a:r>
          </a:p>
          <a:p>
            <a:pPr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4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/>
                <a:cs typeface="Arial"/>
              </a:rPr>
              <a:t>Phase 2 </a:t>
            </a:r>
            <a:r>
              <a:rPr lang="en-US" altLang="en-US" sz="2400" b="1" dirty="0">
                <a:solidFill>
                  <a:schemeClr val="bg1"/>
                </a:solidFill>
                <a:latin typeface="Arial"/>
                <a:cs typeface="Arial"/>
              </a:rPr>
              <a:t>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/>
                <a:cs typeface="Arial"/>
              </a:rPr>
              <a:t> Build prototype using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/>
                <a:cs typeface="Arial"/>
              </a:rPr>
              <a:t>Python, Vertex AI,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/>
                <a:cs typeface="Arial"/>
              </a:rPr>
              <a:t>PaLM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/>
                <a:cs typeface="Arial"/>
              </a:rPr>
              <a:t>,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/>
                <a:cs typeface="Arial"/>
              </a:rPr>
              <a:t>LangChain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/>
                <a:cs typeface="Arial"/>
              </a:rPr>
              <a:t>, </a:t>
            </a:r>
            <a:r>
              <a:rPr lang="en-US" altLang="en-US" sz="2400" b="1" dirty="0" err="1">
                <a:solidFill>
                  <a:schemeClr val="bg1"/>
                </a:solidFill>
                <a:latin typeface="Arial"/>
                <a:cs typeface="Arial"/>
              </a:rPr>
              <a:t>Streamlit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/>
                <a:cs typeface="Arial"/>
              </a:rPr>
              <a:t>/React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/>
                <a:cs typeface="Arial"/>
              </a:rPr>
              <a:t>.</a:t>
            </a:r>
            <a:endParaRPr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/>
              <a:cs typeface="Arial"/>
            </a:endParaRPr>
          </a:p>
          <a:p>
            <a:pPr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4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/>
                <a:cs typeface="Arial"/>
              </a:rPr>
              <a:t>Phase 3 </a:t>
            </a:r>
            <a:r>
              <a:rPr lang="en-US" altLang="en-US" sz="2400" b="1" dirty="0">
                <a:solidFill>
                  <a:schemeClr val="bg1"/>
                </a:solidFill>
                <a:latin typeface="Arial"/>
                <a:cs typeface="Arial"/>
              </a:rPr>
              <a:t>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/>
                <a:cs typeface="Arial"/>
              </a:rPr>
              <a:t> Test with students, refine features &amp; optimize.</a:t>
            </a:r>
            <a:endParaRPr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/>
              <a:cs typeface="Arial"/>
            </a:endParaRPr>
          </a:p>
          <a:p>
            <a:pPr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400" dirty="0">
              <a:solidFill>
                <a:schemeClr val="bg1"/>
              </a:solidFill>
              <a:latin typeface="Arial"/>
              <a:cs typeface="Arial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/>
                <a:cs typeface="Arial"/>
              </a:rPr>
              <a:t>Phase 4</a:t>
            </a:r>
            <a:r>
              <a:rPr lang="en-US" altLang="en-US" sz="2400" b="1" dirty="0">
                <a:solidFill>
                  <a:schemeClr val="bg1"/>
                </a:solidFill>
                <a:latin typeface="Arial"/>
                <a:cs typeface="Arial"/>
              </a:rPr>
              <a:t> 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/>
                <a:cs typeface="Arial"/>
              </a:rPr>
              <a:t> Deploy on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/>
                <a:cs typeface="Arial"/>
              </a:rPr>
              <a:t>Google Cloud/Firebase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/>
                <a:cs typeface="Arial"/>
              </a:rPr>
              <a:t>, scale, add multilingual, continuous updates.</a:t>
            </a:r>
            <a:endParaRPr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9D0666-C22E-4CC9-4150-03D82B5B8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56" y="2122714"/>
            <a:ext cx="6858000" cy="777491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</TotalTime>
  <Words>796</Words>
  <Application>Microsoft Office PowerPoint</Application>
  <PresentationFormat>Custom</PresentationFormat>
  <Paragraphs>91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SAMADHAN 1.0</dc:title>
  <cp:lastModifiedBy>Shraddha Repale</cp:lastModifiedBy>
  <cp:revision>45</cp:revision>
  <dcterms:created xsi:type="dcterms:W3CDTF">2006-08-16T00:00:00Z</dcterms:created>
  <dcterms:modified xsi:type="dcterms:W3CDTF">2025-09-05T11:39:11Z</dcterms:modified>
  <dc:identifier>DAGVPOy7A7Q</dc:identifier>
</cp:coreProperties>
</file>